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647d9e2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e647d9e2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d2b8d89c6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d2b8d89c6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2b8d89c60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2b8d89c60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6734963ba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6734963ba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6734963ba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e6734963ba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6734963ba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e6734963b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e6734963ba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e6734963b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2b8d89c60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2b8d89c60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647d9e292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647d9e29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d2b8d89c60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d2b8d89c60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2b8d89c60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d2b8d89c60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d2b8d89c60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d2b8d89c60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d2b8d89c60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d2b8d89c60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d2b8d89c60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d2b8d89c60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2b8d89c60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2b8d89c60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2b8d89c60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2b8d89c60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647d9e292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e647d9e292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647d9e292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e647d9e292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f3be731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ef3be731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ef3be7318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ef3be7318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f3be7318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ef3be7318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e647d9e292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e647d9e292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e6734963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e6734963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e691759c1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e691759c1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e647d9e292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e647d9e292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647d9e292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e647d9e292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d2b8d89c60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d2b8d89c60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d2b8d89c60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d2b8d89c60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d2b8d89c60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d2b8d89c60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d055eaa3c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d055eaa3c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e691759c1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e691759c1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2b8d89c60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2b8d89c60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e691759c1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e691759c1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e6734963b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e6734963b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d2b8d89c60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d2b8d89c60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d2b8d89c60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d2b8d89c60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d055eaa3c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d055eaa3c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ef3be73186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ef3be7318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2b8d89c60_0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2b8d89c60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d2b8d89c60_0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d2b8d89c60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d2b8d89c60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d2b8d89c60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d2b8d89c60_0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d2b8d89c60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d2b8d89c60_0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d2b8d89c60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d2b8d89c60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d2b8d89c60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e6734963b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e6734963b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d2c95b6c9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d2c95b6c9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d2c95b6c9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d2c95b6c9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ef3be7318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ef3be7318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ef3be7318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ef3be7318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ef3be7318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ef3be7318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ef3be7318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ef3be7318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ef3be7318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ef3be7318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ef3be7318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ef3be7318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ef3be7318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ef3be7318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ef3be7318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ef3be7318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6734963b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e6734963b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ef3be7318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ef3be7318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6734963b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6734963b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6734963b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6734963b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6734963b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e6734963b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ww.jamesnightingale.net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rhayes777/PyAutoFit" TargetMode="External"/><Relationship Id="rId4" Type="http://schemas.openxmlformats.org/officeDocument/2006/relationships/hyperlink" Target="https://pyautofit.readthedocs.io/en/latest/" TargetMode="External"/><Relationship Id="rId5" Type="http://schemas.openxmlformats.org/officeDocument/2006/relationships/hyperlink" Target="https://joss.theoj.org/papers/10.21105/joss.02550" TargetMode="External"/><Relationship Id="rId6" Type="http://schemas.openxmlformats.org/officeDocument/2006/relationships/hyperlink" Target="https://mybinder.org/v2/gh/Jammy2211/autofit_workspace/HEAD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Relationship Id="rId4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6.png"/><Relationship Id="rId4" Type="http://schemas.openxmlformats.org/officeDocument/2006/relationships/image" Target="../media/image2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github.com/Jammy2211/PyAutoLens" TargetMode="External"/><Relationship Id="rId4" Type="http://schemas.openxmlformats.org/officeDocument/2006/relationships/hyperlink" Target="https://pyautolens.readthedocs.io/en/latest/" TargetMode="External"/><Relationship Id="rId5" Type="http://schemas.openxmlformats.org/officeDocument/2006/relationships/hyperlink" Target="https://joss.theoj.org/papers/10.21105/joss.02825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3.png"/><Relationship Id="rId4" Type="http://schemas.openxmlformats.org/officeDocument/2006/relationships/image" Target="../media/image32.png"/><Relationship Id="rId5" Type="http://schemas.openxmlformats.org/officeDocument/2006/relationships/image" Target="../media/image4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61875" y="1726800"/>
            <a:ext cx="3809700" cy="91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3170"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PyAutoFit: Classy Probabilistic Programming for Data Science</a:t>
            </a:r>
            <a:endParaRPr b="1" sz="461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308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-20625" y="2267975"/>
            <a:ext cx="3974700" cy="13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James Nightingale</a:t>
            </a:r>
            <a:br>
              <a:rPr b="1" lang="en">
                <a:solidFill>
                  <a:schemeClr val="dk1"/>
                </a:solidFill>
              </a:rPr>
            </a:br>
            <a:br>
              <a:rPr b="1" lang="en" sz="1000">
                <a:solidFill>
                  <a:schemeClr val="dk1"/>
                </a:solidFill>
              </a:rPr>
            </a:br>
            <a:r>
              <a:rPr lang="en" sz="1700"/>
              <a:t>Richard Hayes, Matthew Griffiths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hlinkClick r:id="rId3"/>
              </a:rPr>
              <a:t>www.jamesnightingale.net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050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144" y="3741169"/>
            <a:ext cx="3253700" cy="12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2204650" y="1999050"/>
            <a:ext cx="821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Probabilistic Programming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is Probabilistic Programming?</a:t>
            </a:r>
            <a:endParaRPr b="1"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04040"/>
                </a:solidFill>
                <a:highlight>
                  <a:srgbClr val="FFFFFF"/>
                </a:highlight>
              </a:rPr>
              <a:t>Probabilistic programming languages (PPL) provide a framework that allows users to easily specify a probabilistic model and perform inference automatically.</a:t>
            </a:r>
            <a:endParaRPr b="1" sz="15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404040"/>
              </a:buClr>
              <a:buSzPts val="1500"/>
              <a:buChar char="-"/>
            </a:pPr>
            <a:r>
              <a:rPr lang="en" sz="1500">
                <a:solidFill>
                  <a:srgbClr val="404040"/>
                </a:solidFill>
                <a:highlight>
                  <a:srgbClr val="FFFFFF"/>
                </a:highlight>
              </a:rPr>
              <a:t>There are a plethora of PPL’s available</a:t>
            </a:r>
            <a:br>
              <a:rPr lang="en" sz="1500">
                <a:solidFill>
                  <a:srgbClr val="404040"/>
                </a:solidFill>
                <a:highlight>
                  <a:srgbClr val="FFFFFF"/>
                </a:highlight>
              </a:rPr>
            </a:br>
            <a:r>
              <a:rPr lang="en" sz="1500">
                <a:solidFill>
                  <a:srgbClr val="404040"/>
                </a:solidFill>
                <a:highlight>
                  <a:srgbClr val="FFFFFF"/>
                </a:highlight>
              </a:rPr>
              <a:t>(e.g. </a:t>
            </a:r>
            <a:r>
              <a:rPr b="1" lang="en" sz="1500">
                <a:solidFill>
                  <a:srgbClr val="404040"/>
                </a:solidFill>
                <a:highlight>
                  <a:srgbClr val="FFFFFF"/>
                </a:highlight>
              </a:rPr>
              <a:t>PyMC3, STAN, Pyro</a:t>
            </a:r>
            <a:r>
              <a:rPr lang="en" sz="1500">
                <a:solidFill>
                  <a:srgbClr val="404040"/>
                </a:solidFill>
                <a:highlight>
                  <a:srgbClr val="FFFFFF"/>
                </a:highlight>
              </a:rPr>
              <a:t>).</a:t>
            </a:r>
            <a:endParaRPr sz="15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500"/>
              <a:buChar char="-"/>
            </a:pPr>
            <a:r>
              <a:rPr lang="en" sz="1500">
                <a:solidFill>
                  <a:srgbClr val="404040"/>
                </a:solidFill>
                <a:highlight>
                  <a:srgbClr val="FFFFFF"/>
                </a:highlight>
              </a:rPr>
              <a:t>All are suited to different problems,</a:t>
            </a:r>
            <a:br>
              <a:rPr lang="en" sz="1500">
                <a:solidFill>
                  <a:srgbClr val="404040"/>
                </a:solidFill>
                <a:highlight>
                  <a:srgbClr val="FFFFFF"/>
                </a:highlight>
              </a:rPr>
            </a:br>
            <a:r>
              <a:rPr lang="en" sz="1500">
                <a:solidFill>
                  <a:srgbClr val="404040"/>
                </a:solidFill>
                <a:highlight>
                  <a:srgbClr val="FFFFFF"/>
                </a:highlight>
              </a:rPr>
              <a:t>have different core features, etc.</a:t>
            </a:r>
            <a:endParaRPr sz="15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500">
                <a:solidFill>
                  <a:srgbClr val="404040"/>
                </a:solidFill>
                <a:highlight>
                  <a:srgbClr val="FFFFFF"/>
                </a:highlight>
              </a:rPr>
              <a:t>They are some of the </a:t>
            </a:r>
            <a:r>
              <a:rPr b="1" lang="en" sz="1500">
                <a:solidFill>
                  <a:srgbClr val="FF0000"/>
                </a:solidFill>
                <a:highlight>
                  <a:srgbClr val="FFFFFF"/>
                </a:highlight>
              </a:rPr>
              <a:t>Github mega projects,</a:t>
            </a:r>
            <a:br>
              <a:rPr b="1" lang="en" sz="1500">
                <a:solidFill>
                  <a:srgbClr val="FF0000"/>
                </a:solidFill>
                <a:highlight>
                  <a:srgbClr val="FFFFFF"/>
                </a:highlight>
              </a:rPr>
            </a:br>
            <a:r>
              <a:rPr b="1" lang="en" sz="1500">
                <a:solidFill>
                  <a:srgbClr val="434343"/>
                </a:solidFill>
                <a:highlight>
                  <a:srgbClr val="FFFFFF"/>
                </a:highlight>
              </a:rPr>
              <a:t>so why on Earth are we developing our own </a:t>
            </a:r>
            <a:br>
              <a:rPr b="1" lang="en" sz="1500">
                <a:solidFill>
                  <a:srgbClr val="434343"/>
                </a:solidFill>
                <a:highlight>
                  <a:srgbClr val="FFFFFF"/>
                </a:highlight>
              </a:rPr>
            </a:br>
            <a:r>
              <a:rPr b="1" lang="en" sz="1500">
                <a:solidFill>
                  <a:srgbClr val="434343"/>
                </a:solidFill>
                <a:highlight>
                  <a:srgbClr val="FFFFFF"/>
                </a:highlight>
              </a:rPr>
              <a:t>PPL?</a:t>
            </a:r>
            <a:endParaRPr b="1" sz="15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1975" y="1866225"/>
            <a:ext cx="4297751" cy="249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PyAutoFit: A PPL for Astronomers (and data science!)</a:t>
            </a:r>
            <a:endParaRPr b="1"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152475"/>
            <a:ext cx="4632900" cy="36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200"/>
              <a:t>Existing PPL’s </a:t>
            </a:r>
            <a:r>
              <a:rPr b="1" lang="en" sz="1200">
                <a:solidFill>
                  <a:srgbClr val="404040"/>
                </a:solidFill>
                <a:highlight>
                  <a:srgbClr val="FFFFFF"/>
                </a:highlight>
              </a:rPr>
              <a:t>not suited to the model fitting challenges we faced when in Astronomy, for example:</a:t>
            </a:r>
            <a:endParaRPr sz="1200">
              <a:solidFill>
                <a:srgbClr val="404040"/>
              </a:solidFill>
              <a:highlight>
                <a:schemeClr val="lt1"/>
              </a:highlight>
            </a:endParaRPr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2650" y="1111000"/>
            <a:ext cx="3607300" cy="360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PyAutoFit: A PPL for Astronomers (and data science!)</a:t>
            </a:r>
            <a:endParaRPr b="1"/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311700" y="1152475"/>
            <a:ext cx="4632900" cy="36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Existing PPL’s </a:t>
            </a:r>
            <a:r>
              <a:rPr b="1" lang="en" sz="1200">
                <a:solidFill>
                  <a:srgbClr val="404040"/>
                </a:solidFill>
                <a:highlight>
                  <a:srgbClr val="FFFFFF"/>
                </a:highlight>
              </a:rPr>
              <a:t>not suited to the model fitting challenges we faced when in Astronomy, for example:</a:t>
            </a:r>
            <a:endParaRPr b="1" sz="12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-304800" lvl="0" marL="685800" rtl="0" algn="l">
              <a:lnSpc>
                <a:spcPct val="163636"/>
              </a:lnSpc>
              <a:spcBef>
                <a:spcPts val="1200"/>
              </a:spcBef>
              <a:spcAft>
                <a:spcPts val="0"/>
              </a:spcAft>
              <a:buClr>
                <a:srgbClr val="404040"/>
              </a:buClr>
              <a:buSzPts val="1200"/>
              <a:buChar char="●"/>
            </a:pP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</a:rPr>
              <a:t>Fitting large and homogenous datasets with an identical model fitting procedure, with tools for processing the large libraries of results output.</a:t>
            </a:r>
            <a:endParaRPr sz="1200">
              <a:solidFill>
                <a:srgbClr val="404040"/>
              </a:solidFill>
              <a:highlight>
                <a:schemeClr val="lt1"/>
              </a:highlight>
            </a:endParaRPr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2650" y="1111000"/>
            <a:ext cx="3607300" cy="360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PyAutoFit: A PPL for Astronomers (and data science!)</a:t>
            </a:r>
            <a:endParaRPr b="1"/>
          </a:p>
        </p:txBody>
      </p:sp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311700" y="1152475"/>
            <a:ext cx="4632900" cy="36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Existing PPL’s </a:t>
            </a:r>
            <a:r>
              <a:rPr b="1" lang="en" sz="1200">
                <a:solidFill>
                  <a:srgbClr val="404040"/>
                </a:solidFill>
                <a:highlight>
                  <a:srgbClr val="FFFFFF"/>
                </a:highlight>
              </a:rPr>
              <a:t>not suited to the model fitting challenges we faced when in Astronomy, for example:</a:t>
            </a:r>
            <a:endParaRPr b="1" sz="12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-304800" lvl="0" marL="685800" rtl="0" algn="l">
              <a:lnSpc>
                <a:spcPct val="163636"/>
              </a:lnSpc>
              <a:spcBef>
                <a:spcPts val="1200"/>
              </a:spcBef>
              <a:spcAft>
                <a:spcPts val="0"/>
              </a:spcAft>
              <a:buClr>
                <a:srgbClr val="404040"/>
              </a:buClr>
              <a:buSzPts val="1200"/>
              <a:buChar char="●"/>
            </a:pP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</a:rPr>
              <a:t>Fitting large and homogenous datasets with an identical model fitting procedure, with tools for processing the large libraries of results output.</a:t>
            </a:r>
            <a:endParaRPr sz="12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-304800" lvl="0" marL="6858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Char char="●"/>
            </a:pP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</a:rPr>
              <a:t>Problems where likelihood evaluations are expensive (e.g. run times of days per model-fit), necessitating highly customizable model-fitting pipelines with support for massively parallel computing.</a:t>
            </a:r>
            <a:endParaRPr sz="1200">
              <a:solidFill>
                <a:srgbClr val="404040"/>
              </a:solidFill>
              <a:highlight>
                <a:schemeClr val="lt1"/>
              </a:highlight>
            </a:endParaRPr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2650" y="1111000"/>
            <a:ext cx="3607300" cy="360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PyAutoFit: A PPL for Astronomers (and data science!)</a:t>
            </a:r>
            <a:endParaRPr b="1"/>
          </a:p>
        </p:txBody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311700" y="1152475"/>
            <a:ext cx="4632900" cy="36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Existing PPL’s </a:t>
            </a:r>
            <a:r>
              <a:rPr b="1" lang="en" sz="1200">
                <a:solidFill>
                  <a:srgbClr val="404040"/>
                </a:solidFill>
                <a:highlight>
                  <a:srgbClr val="FFFFFF"/>
                </a:highlight>
              </a:rPr>
              <a:t>not suited to the model fitting challenges we faced when in Astronomy, for example:</a:t>
            </a:r>
            <a:endParaRPr b="1" sz="12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-304800" lvl="0" marL="685800" rtl="0" algn="l">
              <a:lnSpc>
                <a:spcPct val="163636"/>
              </a:lnSpc>
              <a:spcBef>
                <a:spcPts val="1200"/>
              </a:spcBef>
              <a:spcAft>
                <a:spcPts val="0"/>
              </a:spcAft>
              <a:buClr>
                <a:srgbClr val="404040"/>
              </a:buClr>
              <a:buSzPts val="1200"/>
              <a:buChar char="●"/>
            </a:pP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</a:rPr>
              <a:t>Fitting large and homogenous datasets with an identical model fitting procedure, with tools for processing the large libraries of results output.</a:t>
            </a:r>
            <a:endParaRPr sz="12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-304800" lvl="0" marL="6858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Char char="●"/>
            </a:pP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</a:rPr>
              <a:t>Problems where likelihood evaluations are expensive (e.g. run times of days per model-fit), necessitating highly customizable model-fitting pipelines with support for massively parallel computing.</a:t>
            </a:r>
            <a:endParaRPr sz="12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-304800" lvl="0" marL="6858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Char char="●"/>
            </a:pPr>
            <a:r>
              <a:rPr lang="en" sz="1200">
                <a:solidFill>
                  <a:srgbClr val="404040"/>
                </a:solidFill>
                <a:highlight>
                  <a:schemeClr val="lt1"/>
                </a:highlight>
              </a:rPr>
              <a:t>Fitting many different models to the same dataset with tools that streamline model comparison.</a:t>
            </a:r>
            <a:endParaRPr sz="1200">
              <a:solidFill>
                <a:srgbClr val="404040"/>
              </a:solidFill>
              <a:highlight>
                <a:schemeClr val="lt1"/>
              </a:highlight>
            </a:endParaRPr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2650" y="1111000"/>
            <a:ext cx="3607300" cy="360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PyAutoFit: A PPL for Astronomers</a:t>
            </a:r>
            <a:r>
              <a:rPr b="1" lang="en"/>
              <a:t> (and data science!)</a:t>
            </a:r>
            <a:endParaRPr b="1"/>
          </a:p>
        </p:txBody>
      </p:sp>
      <p:sp>
        <p:nvSpPr>
          <p:cNvPr id="161" name="Google Shape;161;p28"/>
          <p:cNvSpPr txBox="1"/>
          <p:nvPr>
            <p:ph idx="1" type="body"/>
          </p:nvPr>
        </p:nvSpPr>
        <p:spPr>
          <a:xfrm>
            <a:off x="311700" y="1152475"/>
            <a:ext cx="4632900" cy="36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Existing PPL’s </a:t>
            </a:r>
            <a:r>
              <a:rPr b="1" lang="en" sz="1200">
                <a:solidFill>
                  <a:srgbClr val="404040"/>
                </a:solidFill>
                <a:highlight>
                  <a:srgbClr val="FFFFFF"/>
                </a:highlight>
              </a:rPr>
              <a:t>not suited to the model fitting challenges we faced when in Astronomy, for example:</a:t>
            </a:r>
            <a:endParaRPr b="1" sz="12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-304800" lvl="0" marL="685800" rtl="0" algn="l">
              <a:lnSpc>
                <a:spcPct val="163636"/>
              </a:lnSpc>
              <a:spcBef>
                <a:spcPts val="1200"/>
              </a:spcBef>
              <a:spcAft>
                <a:spcPts val="0"/>
              </a:spcAft>
              <a:buClr>
                <a:srgbClr val="404040"/>
              </a:buClr>
              <a:buSzPts val="1200"/>
              <a:buChar char="●"/>
            </a:pP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</a:rPr>
              <a:t>Fitting large and homogenous datasets with an identical model fitting procedure, with tools for processing the large libraries of results output.</a:t>
            </a:r>
            <a:endParaRPr sz="12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-304800" lvl="0" marL="6858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Char char="●"/>
            </a:pP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</a:rPr>
              <a:t>Problems where likelihood evaluations are expensive (e.g. run times of days per model-fit), necessitating highly customizable model-fitting pipelines with support for massively parallel computing.</a:t>
            </a:r>
            <a:endParaRPr sz="12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-304800" lvl="0" marL="6858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Char char="●"/>
            </a:pPr>
            <a:r>
              <a:rPr lang="en" sz="1200">
                <a:solidFill>
                  <a:srgbClr val="404040"/>
                </a:solidFill>
                <a:highlight>
                  <a:schemeClr val="lt1"/>
                </a:highlight>
              </a:rPr>
              <a:t>Fitting many different models to the same dataset with tools that streamline model comparison</a:t>
            </a:r>
            <a:r>
              <a:rPr lang="en" sz="1200">
                <a:solidFill>
                  <a:srgbClr val="404040"/>
                </a:solidFill>
                <a:highlight>
                  <a:schemeClr val="lt1"/>
                </a:highlight>
              </a:rPr>
              <a:t>.</a:t>
            </a:r>
            <a:endParaRPr sz="1200">
              <a:solidFill>
                <a:srgbClr val="404040"/>
              </a:solidFill>
              <a:highlight>
                <a:schemeClr val="lt1"/>
              </a:highlight>
            </a:endParaRPr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2650" y="1111000"/>
            <a:ext cx="3607300" cy="360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313225" y="4418375"/>
            <a:ext cx="4948500" cy="6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63636"/>
              </a:lnSpc>
              <a:spcBef>
                <a:spcPts val="0"/>
              </a:spcBef>
              <a:spcAft>
                <a:spcPts val="3600"/>
              </a:spcAft>
              <a:buNone/>
            </a:pPr>
            <a:r>
              <a:rPr b="1" lang="en" sz="1200">
                <a:solidFill>
                  <a:srgbClr val="0000FF"/>
                </a:solidFill>
                <a:highlight>
                  <a:schemeClr val="lt1"/>
                </a:highlight>
              </a:rPr>
              <a:t>PyAutoFit:</a:t>
            </a:r>
            <a:r>
              <a:rPr lang="en" sz="1200">
                <a:solidFill>
                  <a:srgbClr val="0000FF"/>
                </a:solidFill>
                <a:highlight>
                  <a:schemeClr val="lt1"/>
                </a:highlight>
              </a:rPr>
              <a:t> </a:t>
            </a:r>
            <a:r>
              <a:rPr lang="en" sz="1200">
                <a:solidFill>
                  <a:srgbClr val="404040"/>
                </a:solidFill>
                <a:highlight>
                  <a:schemeClr val="lt1"/>
                </a:highlight>
              </a:rPr>
              <a:t>highly customizable model-fitting software, for big data challenges in the many model regime.</a:t>
            </a:r>
            <a:endParaRPr sz="1200">
              <a:solidFill>
                <a:srgbClr val="404040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2243625" y="1961175"/>
            <a:ext cx="821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PyAutoFit: Classy Interface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/>
              <a:t>PyAutoFit: Classy Probabilistic Programming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311700" y="1152475"/>
            <a:ext cx="337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Illustrative example, fitting noisy 1D data of a Gaussian.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Aim: use </a:t>
            </a:r>
            <a:r>
              <a:rPr b="1" lang="en"/>
              <a:t>PyAutoFit</a:t>
            </a:r>
            <a:r>
              <a:rPr lang="en"/>
              <a:t> to fit a Gaussian to the dataset via a non-linear search.</a:t>
            </a:r>
            <a:endParaRPr/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800" y="1188720"/>
            <a:ext cx="4572000" cy="3291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/>
              <a:t>PyAutoFit: Classy Probabilistic Programming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1"/>
          <p:cNvSpPr txBox="1"/>
          <p:nvPr>
            <p:ph idx="1" type="body"/>
          </p:nvPr>
        </p:nvSpPr>
        <p:spPr>
          <a:xfrm>
            <a:off x="311700" y="1152475"/>
            <a:ext cx="337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Illustrative example, fitting noisy 1D data of a Gaussian.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Aim: </a:t>
            </a:r>
            <a:r>
              <a:rPr lang="en"/>
              <a:t>use </a:t>
            </a:r>
            <a:r>
              <a:rPr b="1" lang="en"/>
              <a:t>PyAutoFit</a:t>
            </a:r>
            <a:r>
              <a:rPr lang="en"/>
              <a:t> to fit a Gaussian to the dataset via a non-linear search.</a:t>
            </a:r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800" y="1188720"/>
            <a:ext cx="4572000" cy="3299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Overview</a:t>
            </a:r>
            <a:endParaRPr b="1"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PyAutoFit &amp; Probabilistic Programming:</a:t>
            </a:r>
            <a:endParaRPr b="1" sz="12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-304800" lvl="0" marL="685800" rtl="0" algn="l">
              <a:lnSpc>
                <a:spcPct val="163636"/>
              </a:lnSpc>
              <a:spcBef>
                <a:spcPts val="1200"/>
              </a:spcBef>
              <a:spcAft>
                <a:spcPts val="0"/>
              </a:spcAft>
              <a:buClr>
                <a:srgbClr val="404040"/>
              </a:buClr>
              <a:buSzPts val="1200"/>
              <a:buChar char="●"/>
            </a:pP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</a:rPr>
              <a:t>What is probabilistic programming?</a:t>
            </a:r>
            <a:endParaRPr sz="12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-304800" lvl="0" marL="6858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Char char="●"/>
            </a:pP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</a:rPr>
              <a:t>What is PyAutoFit?</a:t>
            </a:r>
            <a:endParaRPr sz="12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-304800" lvl="0" marL="6858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Char char="●"/>
            </a:pP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</a:rPr>
              <a:t>Why PyAutoFit?</a:t>
            </a:r>
            <a:endParaRPr sz="1200">
              <a:solidFill>
                <a:srgbClr val="404040"/>
              </a:solidFill>
              <a:highlight>
                <a:srgbClr val="FFFFFF"/>
              </a:highlight>
            </a:endParaRPr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213425" y="2706525"/>
            <a:ext cx="8520600" cy="14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Cosmology:</a:t>
            </a:r>
            <a:endParaRPr b="1" sz="12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-304800" lvl="0" marL="685800" rtl="0" algn="l">
              <a:lnSpc>
                <a:spcPct val="163636"/>
              </a:lnSpc>
              <a:spcBef>
                <a:spcPts val="1200"/>
              </a:spcBef>
              <a:spcAft>
                <a:spcPts val="0"/>
              </a:spcAft>
              <a:buClr>
                <a:srgbClr val="404040"/>
              </a:buClr>
              <a:buSzPts val="1200"/>
              <a:buChar char="●"/>
            </a:pP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</a:rPr>
              <a:t>Description of example use-case - strong gravitational lensing.</a:t>
            </a:r>
            <a:endParaRPr sz="12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-304800" lvl="0" marL="6858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Char char="●"/>
            </a:pP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</a:rPr>
              <a:t>Application to Astronomy data.</a:t>
            </a:r>
            <a:endParaRPr sz="12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-304800" lvl="0" marL="6858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Char char="●"/>
            </a:pP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</a:rPr>
              <a:t>Building multi-level models via Python classes.</a:t>
            </a:r>
            <a:endParaRPr sz="1200">
              <a:solidFill>
                <a:srgbClr val="40404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PyAutoFit: Classy Probabilistic Programming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2"/>
          <p:cNvSpPr txBox="1"/>
          <p:nvPr>
            <p:ph idx="1" type="body"/>
          </p:nvPr>
        </p:nvSpPr>
        <p:spPr>
          <a:xfrm>
            <a:off x="311700" y="1152475"/>
            <a:ext cx="337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Illustrative example, fitting noisy 1D data of a Gaussian.</a:t>
            </a:r>
            <a:endParaRPr b="1"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Write a Python class to define the </a:t>
            </a:r>
            <a:r>
              <a:rPr b="1" lang="en" sz="1500">
                <a:solidFill>
                  <a:srgbClr val="0000FF"/>
                </a:solidFill>
              </a:rPr>
              <a:t>model component.</a:t>
            </a:r>
            <a:endParaRPr sz="1500">
              <a:solidFill>
                <a:srgbClr val="0000FF"/>
              </a:solidFill>
            </a:endParaRPr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7000" y="1170125"/>
            <a:ext cx="511866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PyAutoFit: Classy Probabilistic Programming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3"/>
          <p:cNvSpPr txBox="1"/>
          <p:nvPr>
            <p:ph idx="1" type="body"/>
          </p:nvPr>
        </p:nvSpPr>
        <p:spPr>
          <a:xfrm>
            <a:off x="311700" y="1152475"/>
            <a:ext cx="337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Illustrative example, fitting noisy 1D data of a Gaussian.</a:t>
            </a:r>
            <a:endParaRPr b="1"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Write a Python class to define the </a:t>
            </a:r>
            <a:r>
              <a:rPr b="1" lang="en" sz="1500">
                <a:solidFill>
                  <a:srgbClr val="0000FF"/>
                </a:solidFill>
              </a:rPr>
              <a:t>model component.</a:t>
            </a:r>
            <a:endParaRPr b="1" sz="1500">
              <a:solidFill>
                <a:srgbClr val="0000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-"/>
            </a:pPr>
            <a:r>
              <a:rPr lang="en" sz="1500">
                <a:solidFill>
                  <a:srgbClr val="434343"/>
                </a:solidFill>
              </a:rPr>
              <a:t>Write an Analysis class with the </a:t>
            </a:r>
            <a:r>
              <a:rPr b="1" lang="en" sz="1500">
                <a:solidFill>
                  <a:srgbClr val="0000FF"/>
                </a:solidFill>
              </a:rPr>
              <a:t>data</a:t>
            </a:r>
            <a:r>
              <a:rPr lang="en" sz="1500">
                <a:solidFill>
                  <a:srgbClr val="434343"/>
                </a:solidFill>
              </a:rPr>
              <a:t> and </a:t>
            </a:r>
            <a:r>
              <a:rPr b="1" lang="en" sz="1500">
                <a:solidFill>
                  <a:srgbClr val="0000FF"/>
                </a:solidFill>
              </a:rPr>
              <a:t>likelihood function.</a:t>
            </a:r>
            <a:endParaRPr b="1" sz="1500">
              <a:solidFill>
                <a:srgbClr val="0000FF"/>
              </a:solidFill>
            </a:endParaRPr>
          </a:p>
        </p:txBody>
      </p:sp>
      <p:pic>
        <p:nvPicPr>
          <p:cNvPr id="196" name="Google Shape;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7000" y="1170125"/>
            <a:ext cx="4095609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PyAutoFit: Classy Probabilistic Programming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4"/>
          <p:cNvSpPr txBox="1"/>
          <p:nvPr>
            <p:ph idx="1" type="body"/>
          </p:nvPr>
        </p:nvSpPr>
        <p:spPr>
          <a:xfrm>
            <a:off x="311700" y="1152475"/>
            <a:ext cx="337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Illustrative example, fitting noisy 1D data of a Gaussian.</a:t>
            </a:r>
            <a:endParaRPr b="1"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Write a Python class to define the </a:t>
            </a:r>
            <a:r>
              <a:rPr b="1" lang="en" sz="1500">
                <a:solidFill>
                  <a:srgbClr val="0000FF"/>
                </a:solidFill>
              </a:rPr>
              <a:t>model component.</a:t>
            </a:r>
            <a:endParaRPr b="1" sz="1500">
              <a:solidFill>
                <a:srgbClr val="0000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-"/>
            </a:pPr>
            <a:r>
              <a:rPr lang="en" sz="1500">
                <a:solidFill>
                  <a:srgbClr val="434343"/>
                </a:solidFill>
              </a:rPr>
              <a:t>Write an Analysis class with the </a:t>
            </a:r>
            <a:r>
              <a:rPr b="1" lang="en" sz="1500">
                <a:solidFill>
                  <a:srgbClr val="0000FF"/>
                </a:solidFill>
              </a:rPr>
              <a:t>data</a:t>
            </a:r>
            <a:r>
              <a:rPr lang="en" sz="1500">
                <a:solidFill>
                  <a:srgbClr val="434343"/>
                </a:solidFill>
              </a:rPr>
              <a:t> and </a:t>
            </a:r>
            <a:r>
              <a:rPr b="1" lang="en" sz="1500">
                <a:solidFill>
                  <a:srgbClr val="0000FF"/>
                </a:solidFill>
              </a:rPr>
              <a:t>likelihood function.</a:t>
            </a:r>
            <a:endParaRPr b="1" sz="1500">
              <a:solidFill>
                <a:srgbClr val="0000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-"/>
            </a:pPr>
            <a:r>
              <a:rPr lang="en" sz="1500">
                <a:solidFill>
                  <a:srgbClr val="434343"/>
                </a:solidFill>
              </a:rPr>
              <a:t>Combine with your favourite </a:t>
            </a:r>
            <a:r>
              <a:rPr b="1" lang="en" sz="1500">
                <a:solidFill>
                  <a:srgbClr val="0000FF"/>
                </a:solidFill>
              </a:rPr>
              <a:t>non-linear search</a:t>
            </a:r>
            <a:r>
              <a:rPr lang="en" sz="1500">
                <a:solidFill>
                  <a:srgbClr val="434343"/>
                </a:solidFill>
              </a:rPr>
              <a:t> to fit the model to the data.</a:t>
            </a:r>
            <a:endParaRPr sz="1500">
              <a:solidFill>
                <a:srgbClr val="434343"/>
              </a:solidFill>
            </a:endParaRPr>
          </a:p>
        </p:txBody>
      </p:sp>
      <p:pic>
        <p:nvPicPr>
          <p:cNvPr id="203" name="Google Shape;2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7000" y="1170125"/>
            <a:ext cx="3914775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/>
              <a:t>PyAutoFit: Classy Probabilistic Programming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5"/>
          <p:cNvSpPr txBox="1"/>
          <p:nvPr>
            <p:ph idx="1" type="body"/>
          </p:nvPr>
        </p:nvSpPr>
        <p:spPr>
          <a:xfrm>
            <a:off x="311700" y="1152475"/>
            <a:ext cx="337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Illustrative example, fitting noisy 1D data of a Gaussian.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Aim: use </a:t>
            </a:r>
            <a:r>
              <a:rPr b="1" lang="en"/>
              <a:t>PyAutoFit</a:t>
            </a:r>
            <a:r>
              <a:rPr lang="en"/>
              <a:t> to fit a Gaussian to the dataset via a non-linear search.</a:t>
            </a:r>
            <a:endParaRPr/>
          </a:p>
        </p:txBody>
      </p:sp>
      <p:pic>
        <p:nvPicPr>
          <p:cNvPr id="210" name="Google Shape;2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800" y="1188720"/>
            <a:ext cx="4572000" cy="3299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PyAutoFit: Classy Probabilistic Programming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6"/>
          <p:cNvSpPr txBox="1"/>
          <p:nvPr>
            <p:ph idx="1" type="body"/>
          </p:nvPr>
        </p:nvSpPr>
        <p:spPr>
          <a:xfrm>
            <a:off x="311700" y="1152475"/>
            <a:ext cx="3372900" cy="39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Illustrative example, fitting noisy 1D data of a Gaussian.</a:t>
            </a:r>
            <a:endParaRPr b="1"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Write a Python class to define the </a:t>
            </a:r>
            <a:r>
              <a:rPr b="1" lang="en" sz="1500">
                <a:solidFill>
                  <a:srgbClr val="0000FF"/>
                </a:solidFill>
              </a:rPr>
              <a:t>model component.</a:t>
            </a:r>
            <a:endParaRPr b="1" sz="1500">
              <a:solidFill>
                <a:srgbClr val="0000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-"/>
            </a:pPr>
            <a:r>
              <a:rPr lang="en" sz="1500">
                <a:solidFill>
                  <a:srgbClr val="434343"/>
                </a:solidFill>
              </a:rPr>
              <a:t>Write an Analysis class with the </a:t>
            </a:r>
            <a:r>
              <a:rPr b="1" lang="en" sz="1500">
                <a:solidFill>
                  <a:srgbClr val="0000FF"/>
                </a:solidFill>
              </a:rPr>
              <a:t>data</a:t>
            </a:r>
            <a:r>
              <a:rPr lang="en" sz="1500">
                <a:solidFill>
                  <a:srgbClr val="434343"/>
                </a:solidFill>
              </a:rPr>
              <a:t> and </a:t>
            </a:r>
            <a:r>
              <a:rPr b="1" lang="en" sz="1500">
                <a:solidFill>
                  <a:srgbClr val="0000FF"/>
                </a:solidFill>
              </a:rPr>
              <a:t>likelihood function.</a:t>
            </a:r>
            <a:endParaRPr b="1" sz="1500">
              <a:solidFill>
                <a:srgbClr val="0000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-"/>
            </a:pPr>
            <a:r>
              <a:rPr lang="en" sz="1500">
                <a:solidFill>
                  <a:srgbClr val="434343"/>
                </a:solidFill>
              </a:rPr>
              <a:t>Combine with your favourite </a:t>
            </a:r>
            <a:r>
              <a:rPr b="1" lang="en" sz="1500">
                <a:solidFill>
                  <a:srgbClr val="0000FF"/>
                </a:solidFill>
              </a:rPr>
              <a:t>non-linear search</a:t>
            </a:r>
            <a:r>
              <a:rPr lang="en" sz="1500">
                <a:solidFill>
                  <a:srgbClr val="434343"/>
                </a:solidFill>
              </a:rPr>
              <a:t> to fit the model to the data.</a:t>
            </a:r>
            <a:endParaRPr sz="1500">
              <a:solidFill>
                <a:srgbClr val="434343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-"/>
            </a:pPr>
            <a:r>
              <a:rPr b="1" lang="en" sz="1500">
                <a:solidFill>
                  <a:srgbClr val="0000FF"/>
                </a:solidFill>
              </a:rPr>
              <a:t>Result</a:t>
            </a:r>
            <a:r>
              <a:rPr lang="en" sz="1500">
                <a:solidFill>
                  <a:srgbClr val="0000FF"/>
                </a:solidFill>
              </a:rPr>
              <a:t> </a:t>
            </a:r>
            <a:r>
              <a:rPr lang="en" sz="1500">
                <a:solidFill>
                  <a:srgbClr val="434343"/>
                </a:solidFill>
              </a:rPr>
              <a:t>object contains all the information you need on your model-fit.</a:t>
            </a:r>
            <a:endParaRPr sz="1500">
              <a:solidFill>
                <a:srgbClr val="434343"/>
              </a:solidFill>
            </a:endParaRPr>
          </a:p>
        </p:txBody>
      </p:sp>
      <p:pic>
        <p:nvPicPr>
          <p:cNvPr id="217" name="Google Shape;2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1700" y="1313500"/>
            <a:ext cx="4776250" cy="286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PyAutoFit: Classy Probabilistic Programming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7"/>
          <p:cNvSpPr txBox="1"/>
          <p:nvPr>
            <p:ph idx="1" type="body"/>
          </p:nvPr>
        </p:nvSpPr>
        <p:spPr>
          <a:xfrm>
            <a:off x="311700" y="1152475"/>
            <a:ext cx="3372900" cy="39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Illustrative example, fitting noisy 1D data of a Gaussian.</a:t>
            </a:r>
            <a:endParaRPr b="1"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Write a Python class to define the </a:t>
            </a:r>
            <a:r>
              <a:rPr b="1" lang="en" sz="1500">
                <a:solidFill>
                  <a:srgbClr val="0000FF"/>
                </a:solidFill>
              </a:rPr>
              <a:t>model component.</a:t>
            </a:r>
            <a:endParaRPr b="1" sz="1500">
              <a:solidFill>
                <a:srgbClr val="0000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-"/>
            </a:pPr>
            <a:r>
              <a:rPr lang="en" sz="1500">
                <a:solidFill>
                  <a:srgbClr val="434343"/>
                </a:solidFill>
              </a:rPr>
              <a:t>Write an Analysis class with the </a:t>
            </a:r>
            <a:r>
              <a:rPr b="1" lang="en" sz="1500">
                <a:solidFill>
                  <a:srgbClr val="0000FF"/>
                </a:solidFill>
              </a:rPr>
              <a:t>data</a:t>
            </a:r>
            <a:r>
              <a:rPr lang="en" sz="1500">
                <a:solidFill>
                  <a:srgbClr val="434343"/>
                </a:solidFill>
              </a:rPr>
              <a:t> and </a:t>
            </a:r>
            <a:r>
              <a:rPr b="1" lang="en" sz="1500">
                <a:solidFill>
                  <a:srgbClr val="0000FF"/>
                </a:solidFill>
              </a:rPr>
              <a:t>likelihood function.</a:t>
            </a:r>
            <a:endParaRPr b="1" sz="1500">
              <a:solidFill>
                <a:srgbClr val="0000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-"/>
            </a:pPr>
            <a:r>
              <a:rPr lang="en" sz="1500">
                <a:solidFill>
                  <a:srgbClr val="434343"/>
                </a:solidFill>
              </a:rPr>
              <a:t>Combine with your favourite </a:t>
            </a:r>
            <a:r>
              <a:rPr b="1" lang="en" sz="1500">
                <a:solidFill>
                  <a:srgbClr val="0000FF"/>
                </a:solidFill>
              </a:rPr>
              <a:t>non-linear search</a:t>
            </a:r>
            <a:r>
              <a:rPr lang="en" sz="1500">
                <a:solidFill>
                  <a:srgbClr val="434343"/>
                </a:solidFill>
              </a:rPr>
              <a:t> to fit the model to the data.</a:t>
            </a:r>
            <a:endParaRPr sz="1500">
              <a:solidFill>
                <a:srgbClr val="434343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-"/>
            </a:pPr>
            <a:r>
              <a:rPr b="1" lang="en" sz="1500">
                <a:solidFill>
                  <a:srgbClr val="0000FF"/>
                </a:solidFill>
              </a:rPr>
              <a:t>Result</a:t>
            </a:r>
            <a:r>
              <a:rPr lang="en" sz="1500">
                <a:solidFill>
                  <a:srgbClr val="0000FF"/>
                </a:solidFill>
              </a:rPr>
              <a:t> </a:t>
            </a:r>
            <a:r>
              <a:rPr lang="en" sz="1500">
                <a:solidFill>
                  <a:srgbClr val="434343"/>
                </a:solidFill>
              </a:rPr>
              <a:t>object contains all the information you need on your model-fit.</a:t>
            </a:r>
            <a:endParaRPr sz="1500">
              <a:solidFill>
                <a:srgbClr val="434343"/>
              </a:solidFill>
            </a:endParaRPr>
          </a:p>
        </p:txBody>
      </p:sp>
      <p:pic>
        <p:nvPicPr>
          <p:cNvPr id="224" name="Google Shape;2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8150" y="1152475"/>
            <a:ext cx="3921034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>
            <p:ph type="title"/>
          </p:nvPr>
        </p:nvSpPr>
        <p:spPr>
          <a:xfrm>
            <a:off x="2243625" y="1961175"/>
            <a:ext cx="821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PyAutoFit: Links / Overview</a:t>
            </a:r>
            <a:endParaRPr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PyAutoFit</a:t>
            </a:r>
            <a:endParaRPr b="1"/>
          </a:p>
        </p:txBody>
      </p:sp>
      <p:sp>
        <p:nvSpPr>
          <p:cNvPr id="235" name="Google Shape;235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404040"/>
                </a:solidFill>
                <a:highlight>
                  <a:schemeClr val="lt1"/>
                </a:highlight>
              </a:rPr>
              <a:t>GitHub: </a:t>
            </a:r>
            <a:r>
              <a:rPr lang="en" sz="2000" u="sng">
                <a:solidFill>
                  <a:schemeClr val="accent5"/>
                </a:solidFill>
                <a:highlight>
                  <a:schemeClr val="lt1"/>
                </a:highlight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https://github.com/rhayes777/PyAutoFit</a:t>
            </a:r>
            <a:endParaRPr sz="2000">
              <a:solidFill>
                <a:srgbClr val="404040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404040"/>
                </a:solidFill>
                <a:highlight>
                  <a:schemeClr val="lt1"/>
                </a:highlight>
              </a:rPr>
              <a:t>Readthedocs: </a:t>
            </a:r>
            <a:r>
              <a:rPr lang="en" sz="2000" u="sng">
                <a:solidFill>
                  <a:schemeClr val="accent5"/>
                </a:solidFill>
                <a:highlight>
                  <a:schemeClr val="lt1"/>
                </a:highlight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https://pyautofit.readthedocs.io/en/latest/</a:t>
            </a:r>
            <a:endParaRPr sz="2000">
              <a:solidFill>
                <a:srgbClr val="404040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404040"/>
                </a:solidFill>
                <a:highlight>
                  <a:schemeClr val="lt1"/>
                </a:highlight>
              </a:rPr>
              <a:t>JOSS Paper:</a:t>
            </a:r>
            <a:r>
              <a:rPr lang="en" sz="2000" u="sng">
                <a:solidFill>
                  <a:schemeClr val="accent5"/>
                </a:solidFill>
                <a:highlight>
                  <a:schemeClr val="lt1"/>
                </a:highlight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https://joss.theoj.org/papers/10.21105/joss.02550</a:t>
            </a:r>
            <a:r>
              <a:rPr lang="en" sz="2000"/>
              <a:t> </a:t>
            </a:r>
            <a:br>
              <a:rPr lang="en" sz="2000"/>
            </a:br>
            <a:r>
              <a:rPr b="1" lang="en" sz="2000">
                <a:solidFill>
                  <a:srgbClr val="404040"/>
                </a:solidFill>
                <a:highlight>
                  <a:schemeClr val="lt1"/>
                </a:highlight>
              </a:rPr>
              <a:t>Binder:</a:t>
            </a:r>
            <a:r>
              <a:rPr b="1" lang="en" sz="2000"/>
              <a:t> </a:t>
            </a:r>
            <a:r>
              <a:rPr lang="en" sz="2000" u="sng">
                <a:solidFill>
                  <a:schemeClr val="hlink"/>
                </a:solidFill>
                <a:hlinkClick r:id="rId6"/>
              </a:rPr>
              <a:t>https://mybinder.org/v2/gh/Jammy2211/autofit_workspace/HEAD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HowToFit</a:t>
            </a:r>
            <a:endParaRPr b="1"/>
          </a:p>
        </p:txBody>
      </p:sp>
      <p:sp>
        <p:nvSpPr>
          <p:cNvPr id="241" name="Google Shape;241;p40"/>
          <p:cNvSpPr txBox="1"/>
          <p:nvPr>
            <p:ph idx="1" type="body"/>
          </p:nvPr>
        </p:nvSpPr>
        <p:spPr>
          <a:xfrm>
            <a:off x="311700" y="1152475"/>
            <a:ext cx="294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Teach </a:t>
            </a:r>
            <a:r>
              <a:rPr b="1" lang="en"/>
              <a:t>anyone</a:t>
            </a:r>
            <a:r>
              <a:rPr lang="en"/>
              <a:t> how to compose and fit a probabilistic model with </a:t>
            </a:r>
            <a:r>
              <a:rPr b="1" lang="en"/>
              <a:t>PyAutoFit</a:t>
            </a:r>
            <a:r>
              <a:rPr lang="en"/>
              <a:t>.</a:t>
            </a:r>
            <a:endParaRPr b="1"/>
          </a:p>
        </p:txBody>
      </p:sp>
      <p:pic>
        <p:nvPicPr>
          <p:cNvPr id="242" name="Google Shape;24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3700" y="28625"/>
            <a:ext cx="5256599" cy="508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 txBox="1"/>
          <p:nvPr>
            <p:ph type="title"/>
          </p:nvPr>
        </p:nvSpPr>
        <p:spPr>
          <a:xfrm>
            <a:off x="1208075" y="1999050"/>
            <a:ext cx="821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Cosmology: Strong Gravitational Lensing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 Fitting</a:t>
            </a:r>
            <a:endParaRPr b="1"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314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Given some data and a model, finding the set of model parameters that provide the best fit to the data.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0100" y="0"/>
            <a:ext cx="3325275" cy="304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100" y="2993800"/>
            <a:ext cx="2852200" cy="20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2550" y="3116013"/>
            <a:ext cx="3581405" cy="179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/>
              <a:t>Strong Gravitational Lensing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“Normal” Galaxy:					Strong Gravitational Lens:</a:t>
            </a:r>
            <a:endParaRPr b="1"/>
          </a:p>
        </p:txBody>
      </p:sp>
      <p:pic>
        <p:nvPicPr>
          <p:cNvPr id="254" name="Google Shape;25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769375"/>
            <a:ext cx="3604074" cy="297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9475" y="1618525"/>
            <a:ext cx="3164925" cy="318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Strong Gravitational Lensing</a:t>
            </a:r>
            <a:endParaRPr b="1"/>
          </a:p>
        </p:txBody>
      </p:sp>
      <p:sp>
        <p:nvSpPr>
          <p:cNvPr id="261" name="Google Shape;261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2992"/>
            <a:ext cx="9144003" cy="3388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/>
          <p:nvPr>
            <p:ph type="title"/>
          </p:nvPr>
        </p:nvSpPr>
        <p:spPr>
          <a:xfrm>
            <a:off x="2167425" y="1961175"/>
            <a:ext cx="821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PyAutoFit: Model Composition</a:t>
            </a:r>
            <a:endParaRPr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5"/>
          <p:cNvSpPr txBox="1"/>
          <p:nvPr>
            <p:ph type="title"/>
          </p:nvPr>
        </p:nvSpPr>
        <p:spPr>
          <a:xfrm>
            <a:off x="311700" y="445025"/>
            <a:ext cx="225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 Composition</a:t>
            </a:r>
            <a:endParaRPr b="1"/>
          </a:p>
        </p:txBody>
      </p:sp>
      <p:sp>
        <p:nvSpPr>
          <p:cNvPr id="273" name="Google Shape;273;p45"/>
          <p:cNvSpPr txBox="1"/>
          <p:nvPr>
            <p:ph idx="1" type="body"/>
          </p:nvPr>
        </p:nvSpPr>
        <p:spPr>
          <a:xfrm>
            <a:off x="311700" y="1370725"/>
            <a:ext cx="2473800" cy="31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Break strong lens system into different </a:t>
            </a:r>
            <a:r>
              <a:rPr b="1" lang="en">
                <a:solidFill>
                  <a:srgbClr val="0000FF"/>
                </a:solidFill>
              </a:rPr>
              <a:t>model components</a:t>
            </a:r>
            <a:r>
              <a:rPr b="1" lang="en"/>
              <a:t>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Lens Galaxy:</a:t>
            </a:r>
            <a:r>
              <a:rPr lang="en"/>
              <a:t> Light + Mass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Source Galaxy:</a:t>
            </a:r>
            <a:r>
              <a:rPr lang="en"/>
              <a:t> Light</a:t>
            </a:r>
            <a:endParaRPr/>
          </a:p>
        </p:txBody>
      </p:sp>
      <p:pic>
        <p:nvPicPr>
          <p:cNvPr id="274" name="Google Shape;27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0475" y="253800"/>
            <a:ext cx="411573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Light and Mass Profile classes</a:t>
            </a:r>
            <a:endParaRPr b="1"/>
          </a:p>
        </p:txBody>
      </p:sp>
      <p:sp>
        <p:nvSpPr>
          <p:cNvPr id="280" name="Google Shape;280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                                              </a:t>
            </a:r>
            <a:r>
              <a:rPr lang="en">
                <a:solidFill>
                  <a:srgbClr val="0000FF"/>
                </a:solidFill>
              </a:rPr>
              <a:t>     </a:t>
            </a:r>
            <a:r>
              <a:rPr b="1" lang="en">
                <a:solidFill>
                  <a:srgbClr val="0000FF"/>
                </a:solidFill>
              </a:rPr>
              <a:t>Light Profile: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Write the </a:t>
            </a:r>
            <a:r>
              <a:rPr b="1" lang="en">
                <a:solidFill>
                  <a:srgbClr val="0000FF"/>
                </a:solidFill>
              </a:rPr>
              <a:t>model components</a:t>
            </a:r>
            <a:r>
              <a:rPr lang="en"/>
              <a:t> of the</a:t>
            </a:r>
            <a:br>
              <a:rPr lang="en"/>
            </a:br>
            <a:r>
              <a:rPr lang="en"/>
              <a:t>problem as </a:t>
            </a:r>
            <a:r>
              <a:rPr b="1" lang="en">
                <a:solidFill>
                  <a:srgbClr val="0000FF"/>
                </a:solidFill>
              </a:rPr>
              <a:t>Python classes</a:t>
            </a:r>
            <a:r>
              <a:rPr lang="en"/>
              <a:t> using the</a:t>
            </a:r>
            <a:br>
              <a:rPr lang="en"/>
            </a:br>
            <a:r>
              <a:rPr lang="en"/>
              <a:t>same API shown previously.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Note how the </a:t>
            </a:r>
            <a:r>
              <a:rPr b="1" lang="en">
                <a:solidFill>
                  <a:srgbClr val="0000FF"/>
                </a:solidFill>
              </a:rPr>
              <a:t>model specific</a:t>
            </a:r>
            <a:r>
              <a:rPr lang="en"/>
              <a:t> calculations</a:t>
            </a:r>
            <a:br>
              <a:rPr lang="en"/>
            </a:br>
            <a:r>
              <a:rPr lang="en"/>
              <a:t>of this problem are </a:t>
            </a:r>
            <a:r>
              <a:rPr lang="en"/>
              <a:t>functions of the classes.</a:t>
            </a:r>
            <a:endParaRPr/>
          </a:p>
        </p:txBody>
      </p:sp>
      <p:pic>
        <p:nvPicPr>
          <p:cNvPr id="281" name="Google Shape;28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6638" y="1669975"/>
            <a:ext cx="3657601" cy="268467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6"/>
          <p:cNvSpPr txBox="1"/>
          <p:nvPr/>
        </p:nvSpPr>
        <p:spPr>
          <a:xfrm>
            <a:off x="5328625" y="4173850"/>
            <a:ext cx="674400" cy="114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Light and Mass Profile classes</a:t>
            </a:r>
            <a:endParaRPr b="1"/>
          </a:p>
        </p:txBody>
      </p:sp>
      <p:sp>
        <p:nvSpPr>
          <p:cNvPr id="288" name="Google Shape;288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           </a:t>
            </a:r>
            <a:r>
              <a:rPr b="1" lang="en">
                <a:solidFill>
                  <a:srgbClr val="0000FF"/>
                </a:solidFill>
              </a:rPr>
              <a:t>  Mass Profile: </a:t>
            </a:r>
            <a:r>
              <a:rPr b="1" lang="en"/>
              <a:t>                                          </a:t>
            </a:r>
            <a:r>
              <a:rPr b="1" lang="en">
                <a:solidFill>
                  <a:srgbClr val="0000FF"/>
                </a:solidFill>
              </a:rPr>
              <a:t> Light Profile:</a:t>
            </a:r>
            <a:endParaRPr b="1">
              <a:solidFill>
                <a:srgbClr val="0000FF"/>
              </a:solidFill>
            </a:endParaRPr>
          </a:p>
        </p:txBody>
      </p:sp>
      <p:pic>
        <p:nvPicPr>
          <p:cNvPr id="289" name="Google Shape;28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88" y="1701163"/>
            <a:ext cx="3657600" cy="2695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8738" y="1716663"/>
            <a:ext cx="3657600" cy="2664431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7"/>
          <p:cNvSpPr txBox="1"/>
          <p:nvPr/>
        </p:nvSpPr>
        <p:spPr>
          <a:xfrm>
            <a:off x="4685125" y="4231150"/>
            <a:ext cx="661200" cy="114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7"/>
          <p:cNvSpPr txBox="1"/>
          <p:nvPr/>
        </p:nvSpPr>
        <p:spPr>
          <a:xfrm>
            <a:off x="740450" y="4217925"/>
            <a:ext cx="899100" cy="114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type="title"/>
          </p:nvPr>
        </p:nvSpPr>
        <p:spPr>
          <a:xfrm>
            <a:off x="311700" y="445025"/>
            <a:ext cx="225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 Composition</a:t>
            </a:r>
            <a:endParaRPr b="1"/>
          </a:p>
        </p:txBody>
      </p:sp>
      <p:sp>
        <p:nvSpPr>
          <p:cNvPr id="298" name="Google Shape;298;p48"/>
          <p:cNvSpPr txBox="1"/>
          <p:nvPr>
            <p:ph idx="1" type="body"/>
          </p:nvPr>
        </p:nvSpPr>
        <p:spPr>
          <a:xfrm>
            <a:off x="311700" y="1370725"/>
            <a:ext cx="2473800" cy="31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Break strong lens system into different </a:t>
            </a:r>
            <a:r>
              <a:rPr b="1" lang="en">
                <a:solidFill>
                  <a:srgbClr val="0000FF"/>
                </a:solidFill>
              </a:rPr>
              <a:t>model components</a:t>
            </a:r>
            <a:r>
              <a:rPr b="1" lang="en"/>
              <a:t>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Lens Galaxy:</a:t>
            </a:r>
            <a:r>
              <a:rPr lang="en"/>
              <a:t> Light + Mass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Source Galaxy:</a:t>
            </a:r>
            <a:r>
              <a:rPr lang="en"/>
              <a:t> Light</a:t>
            </a:r>
            <a:endParaRPr/>
          </a:p>
        </p:txBody>
      </p:sp>
      <p:pic>
        <p:nvPicPr>
          <p:cNvPr id="299" name="Google Shape;29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0475" y="253800"/>
            <a:ext cx="411573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Python Classes</a:t>
            </a:r>
            <a:endParaRPr b="1"/>
          </a:p>
        </p:txBody>
      </p:sp>
      <p:sp>
        <p:nvSpPr>
          <p:cNvPr id="305" name="Google Shape;305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use of </a:t>
            </a:r>
            <a:r>
              <a:rPr b="1" lang="en">
                <a:solidFill>
                  <a:srgbClr val="0000FF"/>
                </a:solidFill>
              </a:rPr>
              <a:t>Python Classes</a:t>
            </a:r>
            <a:r>
              <a:rPr b="1" lang="en"/>
              <a:t> to define the has a crucial additional benefit.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It allows for </a:t>
            </a:r>
            <a:r>
              <a:rPr b="1" lang="en"/>
              <a:t>multi-level</a:t>
            </a:r>
            <a:r>
              <a:rPr lang="en"/>
              <a:t> </a:t>
            </a:r>
            <a:r>
              <a:rPr b="1" lang="en"/>
              <a:t>model composition.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Core for PyAutoFit’s </a:t>
            </a:r>
            <a:r>
              <a:rPr b="1" lang="en">
                <a:solidFill>
                  <a:srgbClr val="0000FF"/>
                </a:solidFill>
              </a:rPr>
              <a:t>graphical modeling</a:t>
            </a:r>
            <a:r>
              <a:rPr b="1" lang="en"/>
              <a:t> and </a:t>
            </a:r>
            <a:r>
              <a:rPr b="1" lang="en">
                <a:solidFill>
                  <a:srgbClr val="0000FF"/>
                </a:solidFill>
              </a:rPr>
              <a:t>hierarchical modeling</a:t>
            </a:r>
            <a:r>
              <a:rPr b="1" lang="en"/>
              <a:t> functionality.</a:t>
            </a:r>
            <a:endParaRPr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Galaxy Class</a:t>
            </a:r>
            <a:endParaRPr b="1"/>
          </a:p>
        </p:txBody>
      </p:sp>
      <p:sp>
        <p:nvSpPr>
          <p:cNvPr id="311" name="Google Shape;311;p50"/>
          <p:cNvSpPr txBox="1"/>
          <p:nvPr>
            <p:ph idx="1" type="body"/>
          </p:nvPr>
        </p:nvSpPr>
        <p:spPr>
          <a:xfrm>
            <a:off x="311700" y="1152475"/>
            <a:ext cx="3822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Combine the mass and light profiles </a:t>
            </a:r>
            <a:r>
              <a:rPr b="1" lang="en"/>
              <a:t>at a specific redshift</a:t>
            </a:r>
            <a:r>
              <a:rPr lang="en"/>
              <a:t> to make the </a:t>
            </a:r>
            <a:r>
              <a:rPr lang="en">
                <a:solidFill>
                  <a:srgbClr val="0000FF"/>
                </a:solidFill>
              </a:rPr>
              <a:t>lens galaxy</a:t>
            </a:r>
            <a:r>
              <a:rPr lang="en"/>
              <a:t> and </a:t>
            </a:r>
            <a:r>
              <a:rPr lang="en">
                <a:solidFill>
                  <a:srgbClr val="0000FF"/>
                </a:solidFill>
              </a:rPr>
              <a:t>source galaxy</a:t>
            </a:r>
            <a:r>
              <a:rPr lang="en"/>
              <a:t>.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Note how the </a:t>
            </a:r>
            <a:r>
              <a:rPr b="1" lang="en" sz="1500">
                <a:solidFill>
                  <a:srgbClr val="0000FF"/>
                </a:solidFill>
              </a:rPr>
              <a:t>image_from_grid</a:t>
            </a:r>
            <a:r>
              <a:rPr lang="en" sz="1500"/>
              <a:t> and </a:t>
            </a:r>
            <a:r>
              <a:rPr b="1" lang="en" sz="1500">
                <a:solidFill>
                  <a:srgbClr val="0000FF"/>
                </a:solidFill>
              </a:rPr>
              <a:t>deflections_from_grid</a:t>
            </a:r>
            <a:r>
              <a:rPr lang="en" sz="1500"/>
              <a:t> methods are included, which use the methods of the individual light and mass profiles</a:t>
            </a:r>
            <a:r>
              <a:rPr lang="en" sz="1500"/>
              <a:t>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Redshift = </a:t>
            </a:r>
            <a:r>
              <a:rPr lang="en" sz="1300"/>
              <a:t> Distance from us in the Universe.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312" name="Google Shape;31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7050" y="848375"/>
            <a:ext cx="4226598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0"/>
          <p:cNvSpPr txBox="1"/>
          <p:nvPr/>
        </p:nvSpPr>
        <p:spPr>
          <a:xfrm>
            <a:off x="4663075" y="2670925"/>
            <a:ext cx="736200" cy="119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50"/>
          <p:cNvSpPr txBox="1"/>
          <p:nvPr/>
        </p:nvSpPr>
        <p:spPr>
          <a:xfrm>
            <a:off x="4663075" y="3697850"/>
            <a:ext cx="1031400" cy="1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50"/>
          <p:cNvSpPr txBox="1"/>
          <p:nvPr/>
        </p:nvSpPr>
        <p:spPr>
          <a:xfrm>
            <a:off x="4658675" y="3711075"/>
            <a:ext cx="1031400" cy="119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1"/>
          <p:cNvSpPr txBox="1"/>
          <p:nvPr>
            <p:ph type="title"/>
          </p:nvPr>
        </p:nvSpPr>
        <p:spPr>
          <a:xfrm>
            <a:off x="311700" y="445025"/>
            <a:ext cx="225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 Composition</a:t>
            </a:r>
            <a:endParaRPr b="1"/>
          </a:p>
        </p:txBody>
      </p:sp>
      <p:sp>
        <p:nvSpPr>
          <p:cNvPr id="321" name="Google Shape;321;p51"/>
          <p:cNvSpPr txBox="1"/>
          <p:nvPr>
            <p:ph idx="1" type="body"/>
          </p:nvPr>
        </p:nvSpPr>
        <p:spPr>
          <a:xfrm>
            <a:off x="311700" y="1370725"/>
            <a:ext cx="2473800" cy="31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Break strong lens system into different </a:t>
            </a:r>
            <a:r>
              <a:rPr b="1" lang="en">
                <a:solidFill>
                  <a:srgbClr val="0000FF"/>
                </a:solidFill>
              </a:rPr>
              <a:t>model components</a:t>
            </a:r>
            <a:r>
              <a:rPr b="1" lang="en"/>
              <a:t>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Lens Galaxy:</a:t>
            </a:r>
            <a:r>
              <a:rPr lang="en"/>
              <a:t> Light + Mass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Source Galaxy:</a:t>
            </a:r>
            <a:r>
              <a:rPr lang="en"/>
              <a:t> Light</a:t>
            </a:r>
            <a:endParaRPr/>
          </a:p>
        </p:txBody>
      </p:sp>
      <p:pic>
        <p:nvPicPr>
          <p:cNvPr id="322" name="Google Shape;32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0475" y="253800"/>
            <a:ext cx="411573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 Fitting</a:t>
            </a:r>
            <a:endParaRPr b="1"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42297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 -&gt; Gaussian: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Centre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Normalization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Sigma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Draw a set of parameters.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Create Model Gaussian.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Fit to Dataset.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Compute Likelihood.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Repeat using non-linear search.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71600"/>
            <a:ext cx="4297800" cy="313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Composing the Model</a:t>
            </a:r>
            <a:endParaRPr b="1"/>
          </a:p>
        </p:txBody>
      </p:sp>
      <p:sp>
        <p:nvSpPr>
          <p:cNvPr id="328" name="Google Shape;328;p52"/>
          <p:cNvSpPr txBox="1"/>
          <p:nvPr>
            <p:ph idx="1" type="body"/>
          </p:nvPr>
        </p:nvSpPr>
        <p:spPr>
          <a:xfrm>
            <a:off x="311700" y="1152475"/>
            <a:ext cx="532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Scans every light and mass profile to determine this model has 16 free parameters that the non-linear search fits.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 user can easily extend the model with more light profiles, mass profiles, etc.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This is the API a user of your model-fitting software is greeted with!</a:t>
            </a:r>
            <a:endParaRPr b="1"/>
          </a:p>
        </p:txBody>
      </p:sp>
      <p:pic>
        <p:nvPicPr>
          <p:cNvPr id="329" name="Google Shape;32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6888" y="1212850"/>
            <a:ext cx="2676525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Writing</a:t>
            </a:r>
            <a:r>
              <a:rPr b="1" lang="en"/>
              <a:t> the Analysis</a:t>
            </a:r>
            <a:endParaRPr b="1"/>
          </a:p>
        </p:txBody>
      </p:sp>
      <p:sp>
        <p:nvSpPr>
          <p:cNvPr id="335" name="Google Shape;335;p53"/>
          <p:cNvSpPr txBox="1"/>
          <p:nvPr>
            <p:ph idx="1" type="body"/>
          </p:nvPr>
        </p:nvSpPr>
        <p:spPr>
          <a:xfrm>
            <a:off x="311700" y="1152475"/>
            <a:ext cx="435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By using </a:t>
            </a:r>
            <a:r>
              <a:rPr b="1" lang="en" sz="1600">
                <a:solidFill>
                  <a:srgbClr val="0000FF"/>
                </a:solidFill>
              </a:rPr>
              <a:t>Python classes</a:t>
            </a:r>
            <a:r>
              <a:rPr b="1" lang="en" sz="1600"/>
              <a:t> as the </a:t>
            </a:r>
            <a:r>
              <a:rPr b="1" lang="en" sz="1600">
                <a:solidFill>
                  <a:srgbClr val="0000FF"/>
                </a:solidFill>
              </a:rPr>
              <a:t>model components</a:t>
            </a:r>
            <a:r>
              <a:rPr b="1" lang="en" sz="1600"/>
              <a:t>, this means we can write a concise likelihood function.</a:t>
            </a:r>
            <a:endParaRPr b="1"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Cleanly separate the model-specific code (e.g. light profiles, mass profiles, lensing) from the model-fitting code.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Easy to extend and customize the Analysis class for bespoke model-fitting.</a:t>
            </a:r>
            <a:endParaRPr sz="1600"/>
          </a:p>
        </p:txBody>
      </p:sp>
      <p:pic>
        <p:nvPicPr>
          <p:cNvPr id="336" name="Google Shape;33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1336" y="0"/>
            <a:ext cx="402647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3"/>
          <p:cNvSpPr txBox="1"/>
          <p:nvPr/>
        </p:nvSpPr>
        <p:spPr>
          <a:xfrm>
            <a:off x="6844775" y="3490700"/>
            <a:ext cx="740400" cy="40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53"/>
          <p:cNvSpPr txBox="1"/>
          <p:nvPr/>
        </p:nvSpPr>
        <p:spPr>
          <a:xfrm>
            <a:off x="6888850" y="3627325"/>
            <a:ext cx="1026900" cy="40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53"/>
          <p:cNvSpPr txBox="1"/>
          <p:nvPr/>
        </p:nvSpPr>
        <p:spPr>
          <a:xfrm>
            <a:off x="7034300" y="3874150"/>
            <a:ext cx="740400" cy="40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 Composition</a:t>
            </a:r>
            <a:endParaRPr b="1"/>
          </a:p>
        </p:txBody>
      </p:sp>
      <p:sp>
        <p:nvSpPr>
          <p:cNvPr id="345" name="Google Shape;345;p54"/>
          <p:cNvSpPr txBox="1"/>
          <p:nvPr>
            <p:ph idx="1" type="body"/>
          </p:nvPr>
        </p:nvSpPr>
        <p:spPr>
          <a:xfrm>
            <a:off x="311700" y="1152475"/>
            <a:ext cx="411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Straightforward for complex models to be composed and fitted in a scalable and streamlined way: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Easy to extend model galaxies with many light and mass profiles.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Or extend the model with many more galaxies.</a:t>
            </a:r>
            <a:endParaRPr/>
          </a:p>
        </p:txBody>
      </p:sp>
      <p:pic>
        <p:nvPicPr>
          <p:cNvPr id="346" name="Google Shape;34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88675"/>
            <a:ext cx="4407603" cy="3514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/>
              <a:t>PyAutoLens: Open Source Strong Gravitational Lensing</a:t>
            </a:r>
            <a:endParaRPr b="1"/>
          </a:p>
        </p:txBody>
      </p:sp>
      <p:sp>
        <p:nvSpPr>
          <p:cNvPr id="352" name="Google Shape;352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</a:rPr>
              <a:t>All code publically available (pip / conda), object oriented design, extensive documentation.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GitHub:</a:t>
            </a:r>
            <a:r>
              <a:rPr lang="en" sz="10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https://github.com/Jammy2211/PyAutoLens</a:t>
            </a:r>
            <a:br>
              <a:rPr lang="en"/>
            </a:br>
            <a:r>
              <a:rPr lang="en">
                <a:solidFill>
                  <a:schemeClr val="dk1"/>
                </a:solidFill>
              </a:rPr>
              <a:t>Readthedocs:</a:t>
            </a:r>
            <a:r>
              <a:rPr lang="en"/>
              <a:t> </a:t>
            </a:r>
            <a:r>
              <a:rPr lang="en" sz="10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https://pyautolens.readthedocs.io/en/latest/</a:t>
            </a:r>
            <a:br>
              <a:rPr lang="en"/>
            </a:br>
            <a:r>
              <a:rPr lang="en">
                <a:solidFill>
                  <a:schemeClr val="dk1"/>
                </a:solidFill>
              </a:rPr>
              <a:t>JOSS paper:</a:t>
            </a:r>
            <a:r>
              <a:rPr lang="en"/>
              <a:t> </a:t>
            </a:r>
            <a:r>
              <a:rPr lang="en" sz="1000" u="sng">
                <a:solidFill>
                  <a:schemeClr val="hlink"/>
                </a:solidFill>
                <a:hlinkClick r:id="rId5"/>
              </a:rPr>
              <a:t>https://joss.theoj.org/papers/10.21105/joss.02825</a:t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/>
              <a:t>The </a:t>
            </a:r>
            <a:r>
              <a:rPr b="1" lang="en" sz="1600">
                <a:solidFill>
                  <a:srgbClr val="FF0000"/>
                </a:solidFill>
              </a:rPr>
              <a:t>HowToLens Jupyter notebook lectures</a:t>
            </a:r>
            <a:r>
              <a:rPr b="1" lang="en" sz="1600"/>
              <a:t> teach strong lens modeling to beginners (pitched at undergrads and above)!</a:t>
            </a:r>
            <a:endParaRPr b="1" sz="16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6"/>
          <p:cNvSpPr txBox="1"/>
          <p:nvPr>
            <p:ph type="title"/>
          </p:nvPr>
        </p:nvSpPr>
        <p:spPr>
          <a:xfrm>
            <a:off x="2396025" y="1961175"/>
            <a:ext cx="821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PyAutoFit: Advanced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         Features</a:t>
            </a:r>
            <a:endParaRPr b="1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Search Chaining</a:t>
            </a:r>
            <a:endParaRPr b="1"/>
          </a:p>
        </p:txBody>
      </p:sp>
      <p:sp>
        <p:nvSpPr>
          <p:cNvPr id="363" name="Google Shape;363;p57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Break a model-fit into a </a:t>
            </a:r>
            <a:r>
              <a:rPr b="1" lang="en">
                <a:solidFill>
                  <a:srgbClr val="FF0000"/>
                </a:solidFill>
              </a:rPr>
              <a:t>chained sequence</a:t>
            </a:r>
            <a:r>
              <a:rPr b="1" lang="en"/>
              <a:t> of searches:</a:t>
            </a:r>
            <a:endParaRPr b="1"/>
          </a:p>
        </p:txBody>
      </p:sp>
      <p:pic>
        <p:nvPicPr>
          <p:cNvPr id="364" name="Google Shape;36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3440" y="1280160"/>
            <a:ext cx="426720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Search Chaining</a:t>
            </a:r>
            <a:endParaRPr b="1"/>
          </a:p>
        </p:txBody>
      </p:sp>
      <p:sp>
        <p:nvSpPr>
          <p:cNvPr id="370" name="Google Shape;370;p5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Break a model-fit into a </a:t>
            </a:r>
            <a:r>
              <a:rPr b="1" lang="en">
                <a:solidFill>
                  <a:srgbClr val="FF0000"/>
                </a:solidFill>
              </a:rPr>
              <a:t>chained sequence</a:t>
            </a:r>
            <a:r>
              <a:rPr b="1" lang="en"/>
              <a:t> of searches: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Search 1: fit model to left Gaussian with </a:t>
            </a:r>
            <a:r>
              <a:rPr b="1" lang="en"/>
              <a:t>fast non-linear search</a:t>
            </a:r>
            <a:r>
              <a:rPr lang="en"/>
              <a:t>.</a:t>
            </a:r>
            <a:endParaRPr/>
          </a:p>
        </p:txBody>
      </p:sp>
      <p:pic>
        <p:nvPicPr>
          <p:cNvPr id="371" name="Google Shape;37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3440" y="1280160"/>
            <a:ext cx="426720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Search Chaining</a:t>
            </a:r>
            <a:endParaRPr b="1"/>
          </a:p>
        </p:txBody>
      </p:sp>
      <p:sp>
        <p:nvSpPr>
          <p:cNvPr id="377" name="Google Shape;377;p5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Break a model-fit into a </a:t>
            </a:r>
            <a:r>
              <a:rPr b="1" lang="en" sz="1600">
                <a:solidFill>
                  <a:srgbClr val="FF0000"/>
                </a:solidFill>
              </a:rPr>
              <a:t>chained sequence</a:t>
            </a:r>
            <a:r>
              <a:rPr b="1" lang="en" sz="1600"/>
              <a:t> of searches:</a:t>
            </a:r>
            <a:endParaRPr b="1"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Search 1: fit model to left Gaussian with </a:t>
            </a:r>
            <a:r>
              <a:rPr b="1" lang="en" sz="1600"/>
              <a:t>fast non-linear search</a:t>
            </a:r>
            <a:r>
              <a:rPr lang="en" sz="1600"/>
              <a:t>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Search 2: fit model to right Gaussian with fast non-linear search and result of search 1.</a:t>
            </a:r>
            <a:endParaRPr sz="1600"/>
          </a:p>
        </p:txBody>
      </p:sp>
      <p:pic>
        <p:nvPicPr>
          <p:cNvPr id="378" name="Google Shape;37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3440" y="1280160"/>
            <a:ext cx="426720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Search Chaining</a:t>
            </a:r>
            <a:endParaRPr b="1"/>
          </a:p>
        </p:txBody>
      </p:sp>
      <p:sp>
        <p:nvSpPr>
          <p:cNvPr id="384" name="Google Shape;384;p60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Break a model-fit into a </a:t>
            </a:r>
            <a:r>
              <a:rPr b="1" lang="en" sz="1400">
                <a:solidFill>
                  <a:srgbClr val="FF0000"/>
                </a:solidFill>
              </a:rPr>
              <a:t>chained sequence</a:t>
            </a:r>
            <a:r>
              <a:rPr b="1" lang="en" sz="1400"/>
              <a:t> of searches:</a:t>
            </a:r>
            <a:endParaRPr b="1"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Search 1: fit model to left Gaussian with </a:t>
            </a:r>
            <a:r>
              <a:rPr b="1" lang="en" sz="1400"/>
              <a:t>fast non-linear search</a:t>
            </a:r>
            <a:r>
              <a:rPr lang="en" sz="1400"/>
              <a:t>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Search 2: fit model to right Gaussian with </a:t>
            </a:r>
            <a:r>
              <a:rPr b="1" lang="en" sz="1400"/>
              <a:t>fast non-linear search</a:t>
            </a:r>
            <a:r>
              <a:rPr lang="en" sz="1400"/>
              <a:t> and result of search 1.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Search 3: Fit both Gaussians simultaneously with </a:t>
            </a:r>
            <a:r>
              <a:rPr b="1" lang="en" sz="1400"/>
              <a:t>thorough non-linear search and a parameter space starting point</a:t>
            </a:r>
            <a:r>
              <a:rPr lang="en" sz="1400"/>
              <a:t> inferred from first two searches.</a:t>
            </a:r>
            <a:endParaRPr sz="1400"/>
          </a:p>
        </p:txBody>
      </p:sp>
      <p:pic>
        <p:nvPicPr>
          <p:cNvPr id="385" name="Google Shape;38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3440" y="1280160"/>
            <a:ext cx="426720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Grid Search of Non-linear Searches</a:t>
            </a:r>
            <a:endParaRPr b="1"/>
          </a:p>
        </p:txBody>
      </p:sp>
      <p:sp>
        <p:nvSpPr>
          <p:cNvPr id="391" name="Google Shape;391;p61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Break a model-fit into a grid search of searches: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Support for massively parallel fits.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Database provides tools for analysing results efficiently.</a:t>
            </a:r>
            <a:endParaRPr/>
          </a:p>
        </p:txBody>
      </p:sp>
      <p:pic>
        <p:nvPicPr>
          <p:cNvPr id="392" name="Google Shape;39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7275" y="1027750"/>
            <a:ext cx="4261103" cy="3816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 Fitting</a:t>
            </a:r>
            <a:endParaRPr b="1"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4229700" cy="39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 -&gt; Gaussian: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Centre </a:t>
            </a:r>
            <a:r>
              <a:rPr b="1" lang="en"/>
              <a:t>= 60.0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Intensity </a:t>
            </a:r>
            <a:r>
              <a:rPr b="1" lang="en"/>
              <a:t>= 20.0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Sigma </a:t>
            </a:r>
            <a:r>
              <a:rPr b="1" lang="en"/>
              <a:t>= 15.0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b="1" lang="en"/>
              <a:t>Draw a set of parameters.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Create Model Gaussian.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Fit to Dataset.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Compute Likelihood.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Repeat using non-linear search.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71600"/>
            <a:ext cx="4297800" cy="313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Graphical and Hierarchical Models</a:t>
            </a:r>
            <a:endParaRPr b="1"/>
          </a:p>
        </p:txBody>
      </p:sp>
      <p:sp>
        <p:nvSpPr>
          <p:cNvPr id="398" name="Google Shape;398;p62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Compose multi-level models for fitting many datasets: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Simple example of fitting three low signal to noise Gaussians simultaneously.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Can assume all three Gaussians have same centre, but different intensity / sigma.</a:t>
            </a:r>
            <a:endParaRPr/>
          </a:p>
        </p:txBody>
      </p:sp>
      <p:pic>
        <p:nvPicPr>
          <p:cNvPr id="399" name="Google Shape;39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4120" y="1679125"/>
            <a:ext cx="219456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4120" y="19350"/>
            <a:ext cx="219456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4120" y="3320225"/>
            <a:ext cx="2194560" cy="1645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Graphical and Hierarchical Models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Can set up unique </a:t>
            </a:r>
            <a:r>
              <a:rPr b="1" lang="en" sz="1600"/>
              <a:t>Analysis</a:t>
            </a:r>
            <a:r>
              <a:rPr lang="en" sz="1600"/>
              <a:t> class, which will pair every dataset with components of the multi-level model: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Model is built out of individual model components like before.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408" name="Google Shape;40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250" y="1787588"/>
            <a:ext cx="2840375" cy="40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250" y="2649775"/>
            <a:ext cx="3933825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238" y="2889025"/>
            <a:ext cx="6391275" cy="2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4"/>
          <p:cNvSpPr txBox="1"/>
          <p:nvPr>
            <p:ph type="title"/>
          </p:nvPr>
        </p:nvSpPr>
        <p:spPr>
          <a:xfrm>
            <a:off x="2396025" y="1961175"/>
            <a:ext cx="821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PyAutoFit: Customization</a:t>
            </a:r>
            <a:endParaRPr b="1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Python Classes</a:t>
            </a:r>
            <a:endParaRPr b="1"/>
          </a:p>
        </p:txBody>
      </p:sp>
      <p:sp>
        <p:nvSpPr>
          <p:cNvPr id="421" name="Google Shape;421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use of </a:t>
            </a:r>
            <a:r>
              <a:rPr b="1" lang="en">
                <a:solidFill>
                  <a:srgbClr val="FF0000"/>
                </a:solidFill>
              </a:rPr>
              <a:t>Python Classes</a:t>
            </a:r>
            <a:r>
              <a:rPr b="1" lang="en"/>
              <a:t> to define the </a:t>
            </a:r>
            <a:r>
              <a:rPr b="1" lang="en">
                <a:solidFill>
                  <a:srgbClr val="FF0000"/>
                </a:solidFill>
              </a:rPr>
              <a:t>model, analysis</a:t>
            </a:r>
            <a:r>
              <a:rPr b="1" lang="en"/>
              <a:t> and </a:t>
            </a:r>
            <a:r>
              <a:rPr b="1" lang="en">
                <a:solidFill>
                  <a:srgbClr val="FF0000"/>
                </a:solidFill>
              </a:rPr>
              <a:t>non-linear searches</a:t>
            </a:r>
            <a:r>
              <a:rPr b="1" lang="en"/>
              <a:t> has downsides relative to other PPLs: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It is a less concise interface.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It requires a basic understanding of Python classes and object oriented programming (albeit good documentation can alleviate this).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The benefit is it provides a far more </a:t>
            </a:r>
            <a:r>
              <a:rPr b="1" lang="en">
                <a:solidFill>
                  <a:srgbClr val="FF0000"/>
                </a:solidFill>
              </a:rPr>
              <a:t>customizable</a:t>
            </a:r>
            <a:r>
              <a:rPr b="1" lang="en"/>
              <a:t> model-fitting experience.</a:t>
            </a:r>
            <a:endParaRPr b="1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Customizing the Model</a:t>
            </a:r>
            <a:endParaRPr b="1"/>
          </a:p>
        </p:txBody>
      </p:sp>
      <p:sp>
        <p:nvSpPr>
          <p:cNvPr id="427" name="Google Shape;427;p66"/>
          <p:cNvSpPr txBox="1"/>
          <p:nvPr>
            <p:ph idx="1" type="body"/>
          </p:nvPr>
        </p:nvSpPr>
        <p:spPr>
          <a:xfrm>
            <a:off x="311700" y="1152475"/>
            <a:ext cx="429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Full customization of the model parameterization, priors and valid regions of parameter space.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Default priors can be specified in easy to set up configuration files, so a new user does not need to ‘think’ about them.</a:t>
            </a:r>
            <a:endParaRPr/>
          </a:p>
        </p:txBody>
      </p:sp>
      <p:pic>
        <p:nvPicPr>
          <p:cNvPr id="428" name="Google Shape;42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1825" y="580325"/>
            <a:ext cx="415046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Customizing the Model</a:t>
            </a:r>
            <a:endParaRPr b="1"/>
          </a:p>
        </p:txBody>
      </p:sp>
      <p:sp>
        <p:nvSpPr>
          <p:cNvPr id="434" name="Google Shape;434;p67"/>
          <p:cNvSpPr txBox="1"/>
          <p:nvPr>
            <p:ph idx="1" type="body"/>
          </p:nvPr>
        </p:nvSpPr>
        <p:spPr>
          <a:xfrm>
            <a:off x="311700" y="1152475"/>
            <a:ext cx="429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Full customization of the model parameterization, priors and valid regions of parameter space.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Straightforward to add many different model-components via inheritance.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Composition</a:t>
            </a:r>
            <a:r>
              <a:rPr lang="en"/>
              <a:t> makes this concise and scalable.</a:t>
            </a:r>
            <a:endParaRPr/>
          </a:p>
        </p:txBody>
      </p:sp>
      <p:pic>
        <p:nvPicPr>
          <p:cNvPr id="435" name="Google Shape;43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412" y="0"/>
            <a:ext cx="217857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Customizing the Analysis</a:t>
            </a:r>
            <a:endParaRPr b="1"/>
          </a:p>
        </p:txBody>
      </p:sp>
      <p:sp>
        <p:nvSpPr>
          <p:cNvPr id="441" name="Google Shape;441;p68"/>
          <p:cNvSpPr txBox="1"/>
          <p:nvPr>
            <p:ph idx="1" type="body"/>
          </p:nvPr>
        </p:nvSpPr>
        <p:spPr>
          <a:xfrm>
            <a:off x="311700" y="1152475"/>
            <a:ext cx="435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The Analysis class can be extended or provide model-specific on-the-fly visualization of the model-fit so far.</a:t>
            </a:r>
            <a:endParaRPr b="1"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Uses the maximum likelihood model of the search so far.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For long model-fits can inform you if the fitting has gone wrong early.</a:t>
            </a:r>
            <a:endParaRPr sz="1600"/>
          </a:p>
        </p:txBody>
      </p:sp>
      <p:pic>
        <p:nvPicPr>
          <p:cNvPr id="442" name="Google Shape;44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8350" y="403575"/>
            <a:ext cx="4193444" cy="416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Customizing the Search</a:t>
            </a:r>
            <a:endParaRPr b="1"/>
          </a:p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PyAutoFit supports many non-linear searches (MCMC, nested sampling, optimizers, etc.).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Full customization of their settings.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Defaults to configuration file values if not specified.</a:t>
            </a:r>
            <a:endParaRPr/>
          </a:p>
        </p:txBody>
      </p:sp>
      <p:pic>
        <p:nvPicPr>
          <p:cNvPr id="449" name="Google Shape;44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1625" y="1443400"/>
            <a:ext cx="4105275" cy="18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0"/>
          <p:cNvSpPr txBox="1"/>
          <p:nvPr>
            <p:ph type="title"/>
          </p:nvPr>
        </p:nvSpPr>
        <p:spPr>
          <a:xfrm>
            <a:off x="2777025" y="1961175"/>
            <a:ext cx="821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PyAutoFit: Features</a:t>
            </a:r>
            <a:endParaRPr b="1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Database</a:t>
            </a:r>
            <a:endParaRPr b="1"/>
          </a:p>
        </p:txBody>
      </p:sp>
      <p:sp>
        <p:nvSpPr>
          <p:cNvPr id="460" name="Google Shape;460;p71"/>
          <p:cNvSpPr txBox="1"/>
          <p:nvPr>
            <p:ph idx="1" type="body"/>
          </p:nvPr>
        </p:nvSpPr>
        <p:spPr>
          <a:xfrm>
            <a:off x="311700" y="1152475"/>
            <a:ext cx="422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Results of many model fits are output in an </a:t>
            </a:r>
            <a:r>
              <a:rPr b="1" lang="en">
                <a:solidFill>
                  <a:srgbClr val="FF0000"/>
                </a:solidFill>
              </a:rPr>
              <a:t>sqlite</a:t>
            </a:r>
            <a:r>
              <a:rPr lang="en">
                <a:solidFill>
                  <a:srgbClr val="FF0000"/>
                </a:solidFill>
              </a:rPr>
              <a:t> </a:t>
            </a:r>
            <a:r>
              <a:rPr b="1" lang="en">
                <a:solidFill>
                  <a:srgbClr val="FF0000"/>
                </a:solidFill>
              </a:rPr>
              <a:t>relational database: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Allocated a </a:t>
            </a:r>
            <a:r>
              <a:rPr b="1" lang="en"/>
              <a:t>unique identifier</a:t>
            </a:r>
            <a:r>
              <a:rPr lang="en"/>
              <a:t> based on the model-fit, such that you can trivially fit many models.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Database supports advanced queries (e.g. find all results, where this parameter is in this range).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Results use memory-light Python generators.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You can therefore fit (very) large datasets on a HPC and access the results efficiently via a Jupyter notebook.</a:t>
            </a:r>
            <a:endParaRPr/>
          </a:p>
        </p:txBody>
      </p:sp>
      <p:pic>
        <p:nvPicPr>
          <p:cNvPr id="461" name="Google Shape;46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5050" y="1224875"/>
            <a:ext cx="3657600" cy="158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 Fitting</a:t>
            </a:r>
            <a:endParaRPr b="1"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4229700" cy="40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 -&gt; Gaussian: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Centre </a:t>
            </a:r>
            <a:r>
              <a:rPr b="1" lang="en"/>
              <a:t>= 60.0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Intensity </a:t>
            </a:r>
            <a:r>
              <a:rPr b="1" lang="en"/>
              <a:t>= 20.0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Sigma </a:t>
            </a:r>
            <a:r>
              <a:rPr b="1" lang="en"/>
              <a:t>= 15.0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Draw a set of parameters.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b="1" lang="en"/>
              <a:t>Create Model Gaussian.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Fit to Dataset.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Compute Likelihood.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Repeat using non-linear search.</a:t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71600"/>
            <a:ext cx="4297800" cy="3038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Advanced Modeling Tools</a:t>
            </a:r>
            <a:endParaRPr b="1"/>
          </a:p>
        </p:txBody>
      </p:sp>
      <p:sp>
        <p:nvSpPr>
          <p:cNvPr id="467" name="Google Shape;467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Search Grid Search: </a:t>
            </a:r>
            <a:r>
              <a:rPr lang="en" sz="1500">
                <a:solidFill>
                  <a:srgbClr val="0000FF"/>
                </a:solidFill>
              </a:rPr>
              <a:t>Massively parallel grid searches</a:t>
            </a:r>
            <a:r>
              <a:rPr lang="en" sz="1500"/>
              <a:t> of non-linear searches.</a:t>
            </a:r>
            <a:endParaRPr b="1"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/>
              <a:t>Search Chaining: </a:t>
            </a:r>
            <a:r>
              <a:rPr lang="en" sz="1500"/>
              <a:t>Write highly customizable model-fitting pipelines that </a:t>
            </a:r>
            <a:r>
              <a:rPr lang="en" sz="1500">
                <a:solidFill>
                  <a:srgbClr val="0000FF"/>
                </a:solidFill>
              </a:rPr>
              <a:t>chain together multiple non-linear searches</a:t>
            </a:r>
            <a:r>
              <a:rPr lang="en" sz="1500"/>
              <a:t>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/>
              <a:t>Sensitivity Mapping: </a:t>
            </a:r>
            <a:r>
              <a:rPr lang="en" sz="1500"/>
              <a:t>Simulate and fit many datasets to determine </a:t>
            </a:r>
            <a:r>
              <a:rPr lang="en" sz="1500">
                <a:solidFill>
                  <a:srgbClr val="0000FF"/>
                </a:solidFill>
              </a:rPr>
              <a:t>when a more complex model would be accepted</a:t>
            </a:r>
            <a:r>
              <a:rPr lang="en" sz="1500"/>
              <a:t> via model comparison.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500"/>
              <a:t>Graphical / Hierarchical Models: </a:t>
            </a:r>
            <a:r>
              <a:rPr lang="en" sz="1500"/>
              <a:t>Fit for </a:t>
            </a:r>
            <a:r>
              <a:rPr lang="en" sz="1500">
                <a:solidFill>
                  <a:srgbClr val="0000FF"/>
                </a:solidFill>
              </a:rPr>
              <a:t>global trends in large datasets</a:t>
            </a:r>
            <a:r>
              <a:rPr lang="en" sz="1500"/>
              <a:t> by composing and fitting graphical models.</a:t>
            </a:r>
            <a:endParaRPr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 Fitting</a:t>
            </a:r>
            <a:endParaRPr b="1"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52475"/>
            <a:ext cx="42297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 -&gt; Gaussian: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Centre </a:t>
            </a:r>
            <a:r>
              <a:rPr b="1" lang="en"/>
              <a:t>= 60.0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Intensity </a:t>
            </a:r>
            <a:r>
              <a:rPr b="1" lang="en"/>
              <a:t>= 20.0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Sigma </a:t>
            </a:r>
            <a:r>
              <a:rPr b="1" lang="en"/>
              <a:t>= 15.0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Draw a set of parameters.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Create Model Gaussian.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b="1" lang="en"/>
              <a:t>Fit to Dataset.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Compute Likelihood.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Repeat using non-linear search.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71600"/>
            <a:ext cx="4297800" cy="3193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 Fitting</a:t>
            </a:r>
            <a:endParaRPr b="1"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4229700" cy="39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 -&gt; Gaussian: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Centre </a:t>
            </a:r>
            <a:r>
              <a:rPr b="1" lang="en"/>
              <a:t>= 60.0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Intensity </a:t>
            </a:r>
            <a:r>
              <a:rPr b="1" lang="en"/>
              <a:t>= 20.0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Sigma </a:t>
            </a:r>
            <a:r>
              <a:rPr b="1" lang="en"/>
              <a:t>= 15.0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Draw a set of parameters.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Create Model Gaussian.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Fit to Dataset.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b="1" lang="en"/>
              <a:t>Compute Likelihood.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Repeat using non-linear search.</a:t>
            </a:r>
            <a:endParaRPr b="1"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71600"/>
            <a:ext cx="4297799" cy="306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 Fitting</a:t>
            </a:r>
            <a:endParaRPr b="1"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152475"/>
            <a:ext cx="4229700" cy="39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 -&gt; Gaussian: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Centre </a:t>
            </a:r>
            <a:r>
              <a:rPr b="1" lang="en"/>
              <a:t>= 50.0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Intensity </a:t>
            </a:r>
            <a:r>
              <a:rPr b="1" lang="en"/>
              <a:t>= 10.0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Sigma </a:t>
            </a:r>
            <a:r>
              <a:rPr b="1" lang="en"/>
              <a:t>= 5.0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Draw a set of parameters.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Create Model Gaussian.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Fit to Dataset.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Compute Likelihood.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b="1" lang="en"/>
              <a:t>Repeat using non-linear search.</a:t>
            </a:r>
            <a:endParaRPr b="1"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7150" y="1408900"/>
            <a:ext cx="4079700" cy="294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